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95" r:id="rId3"/>
    <p:sldId id="327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20" r:id="rId17"/>
    <p:sldId id="308" r:id="rId18"/>
    <p:sldId id="321" r:id="rId19"/>
    <p:sldId id="309" r:id="rId20"/>
    <p:sldId id="322" r:id="rId21"/>
    <p:sldId id="310" r:id="rId22"/>
    <p:sldId id="311" r:id="rId23"/>
    <p:sldId id="323" r:id="rId24"/>
    <p:sldId id="312" r:id="rId25"/>
    <p:sldId id="313" r:id="rId26"/>
    <p:sldId id="324" r:id="rId27"/>
    <p:sldId id="314" r:id="rId28"/>
    <p:sldId id="325" r:id="rId29"/>
    <p:sldId id="315" r:id="rId30"/>
    <p:sldId id="326" r:id="rId31"/>
    <p:sldId id="328" r:id="rId32"/>
    <p:sldId id="317" r:id="rId33"/>
    <p:sldId id="318" r:id="rId34"/>
    <p:sldId id="319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64">
          <p15:clr>
            <a:srgbClr val="A4A3A4"/>
          </p15:clr>
        </p15:guide>
        <p15:guide id="2" pos="257">
          <p15:clr>
            <a:srgbClr val="A4A3A4"/>
          </p15:clr>
        </p15:guide>
        <p15:guide id="3" orient="horz" pos="527">
          <p15:clr>
            <a:srgbClr val="A4A3A4"/>
          </p15:clr>
        </p15:guide>
        <p15:guide id="4" orient="horz" pos="867">
          <p15:clr>
            <a:srgbClr val="A4A3A4"/>
          </p15:clr>
        </p15:guide>
        <p15:guide id="5" pos="39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365" autoAdjust="0"/>
  </p:normalViewPr>
  <p:slideViewPr>
    <p:cSldViewPr snapToGrid="0">
      <p:cViewPr varScale="1">
        <p:scale>
          <a:sx n="79" d="100"/>
          <a:sy n="79" d="100"/>
        </p:scale>
        <p:origin x="1244" y="60"/>
      </p:cViewPr>
      <p:guideLst>
        <p:guide orient="horz" pos="2364"/>
        <p:guide pos="257"/>
        <p:guide orient="horz" pos="527"/>
        <p:guide orient="horz" pos="867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1117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6439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3005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4798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328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8107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7249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2597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4895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2586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2248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1612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9161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1628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6079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8403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2303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8193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7706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48676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8028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3794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7048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12144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270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43576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8842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63942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2537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9209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154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3949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4266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7723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9039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BE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42941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Verdana"/>
              <a:buNone/>
            </a:pPr>
            <a:r>
              <a:rPr lang="fr-BE" sz="5400" dirty="0" err="1" smtClean="0">
                <a:latin typeface="Verdana"/>
                <a:ea typeface="Verdana"/>
                <a:cs typeface="Verdana"/>
                <a:sym typeface="Verdana"/>
              </a:rPr>
              <a:t>Chatbot</a:t>
            </a:r>
            <a:r>
              <a:rPr lang="fr-BE" sz="5400" dirty="0" smtClean="0">
                <a:latin typeface="Verdana"/>
                <a:ea typeface="Verdana"/>
                <a:cs typeface="Verdana"/>
                <a:sym typeface="Verdana"/>
              </a:rPr>
              <a:t> – Conseil en vins</a:t>
            </a:r>
            <a:endParaRPr sz="54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136288" y="3264694"/>
            <a:ext cx="10204076" cy="273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BE" dirty="0" smtClean="0">
                <a:latin typeface="Verdana"/>
                <a:ea typeface="Verdana"/>
                <a:cs typeface="Verdana"/>
                <a:sym typeface="Verdana"/>
              </a:rPr>
              <a:t>J.-M. JACQUET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BE" dirty="0">
                <a:latin typeface="Verdana"/>
                <a:ea typeface="Verdana"/>
                <a:cs typeface="Verdana"/>
                <a:sym typeface="Verdana"/>
              </a:rPr>
              <a:t>-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BE" dirty="0" smtClean="0">
                <a:latin typeface="Verdana"/>
                <a:ea typeface="Verdana"/>
                <a:cs typeface="Verdana"/>
                <a:sym typeface="Verdana"/>
              </a:rPr>
              <a:t>IHDC-M036 – Techniques d’Intelligence Artificielle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BE" dirty="0" smtClean="0">
                <a:latin typeface="Verdana"/>
                <a:ea typeface="Verdana"/>
                <a:cs typeface="Verdana"/>
                <a:sym typeface="Verdana"/>
              </a:rPr>
              <a:t>Janvier 2019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BE" dirty="0" err="1" smtClean="0">
                <a:latin typeface="Verdana"/>
                <a:ea typeface="Verdana"/>
                <a:cs typeface="Verdana"/>
                <a:sym typeface="Verdana"/>
              </a:rPr>
              <a:t>laurent</a:t>
            </a:r>
            <a:r>
              <a:rPr lang="fr-BE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fr-BE" dirty="0">
                <a:latin typeface="Verdana"/>
                <a:ea typeface="Verdana"/>
                <a:cs typeface="Verdana"/>
                <a:sym typeface="Verdana"/>
              </a:rPr>
              <a:t>DUMONT – </a:t>
            </a:r>
            <a:r>
              <a:rPr lang="fr-BE" dirty="0" smtClean="0">
                <a:latin typeface="Verdana"/>
                <a:ea typeface="Verdana"/>
                <a:cs typeface="Verdana"/>
                <a:sym typeface="Verdana"/>
              </a:rPr>
              <a:t>François FAVEREAUX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86" name="Google Shape;86;p13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7" name="Google Shape;87;p13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1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930" y="1376363"/>
            <a:ext cx="6591639" cy="269888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893639" y="4458704"/>
            <a:ext cx="8712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Souhait d’aider l’utilisateur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Souhait d’aider le testeur</a:t>
            </a:r>
            <a:br>
              <a:rPr lang="fr-BE" sz="2400" dirty="0" smtClean="0"/>
            </a:br>
            <a:r>
              <a:rPr lang="fr-BE" sz="2400" dirty="0" smtClean="0"/>
              <a:t>une erreur fréquente : nom et identifiant du vin mal associés 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2424999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2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795" y="1251039"/>
            <a:ext cx="7976010" cy="421026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893639" y="5478296"/>
            <a:ext cx="9106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Tous les vins ne sont pas qualifiés par leur bouche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Tous les vins ne sont complètement qualifié dans leur fichier .</a:t>
            </a:r>
            <a:r>
              <a:rPr lang="fr-BE" sz="2400" dirty="0" err="1" smtClean="0"/>
              <a:t>pl</a:t>
            </a:r>
            <a:endParaRPr lang="fr-BE" sz="2400" dirty="0"/>
          </a:p>
        </p:txBody>
      </p:sp>
      <p:sp>
        <p:nvSpPr>
          <p:cNvPr id="10" name="Flèche droite 9"/>
          <p:cNvSpPr/>
          <p:nvPr/>
        </p:nvSpPr>
        <p:spPr>
          <a:xfrm>
            <a:off x="538123" y="2845063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Flèche droite 10"/>
          <p:cNvSpPr/>
          <p:nvPr/>
        </p:nvSpPr>
        <p:spPr>
          <a:xfrm>
            <a:off x="552959" y="4089883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68964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3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554" y="1385521"/>
            <a:ext cx="7880755" cy="38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77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4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400" y="1336567"/>
            <a:ext cx="7042512" cy="418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46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5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033" y="925646"/>
            <a:ext cx="7048862" cy="497344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893639" y="5842436"/>
            <a:ext cx="7326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Tentative de jouer avec </a:t>
            </a:r>
            <a:r>
              <a:rPr lang="fr-BE" sz="2400" dirty="0" err="1" smtClean="0"/>
              <a:t>fail</a:t>
            </a:r>
            <a:r>
              <a:rPr lang="fr-BE" sz="2400" dirty="0" smtClean="0"/>
              <a:t>. Finalement, non utile.</a:t>
            </a:r>
            <a:endParaRPr lang="fr-BE" sz="2400" dirty="0"/>
          </a:p>
        </p:txBody>
      </p:sp>
      <p:sp>
        <p:nvSpPr>
          <p:cNvPr id="9" name="Flèche droite 8"/>
          <p:cNvSpPr/>
          <p:nvPr/>
        </p:nvSpPr>
        <p:spPr>
          <a:xfrm>
            <a:off x="538123" y="2335267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34831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6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440" y="1259145"/>
            <a:ext cx="8382431" cy="47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90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6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17" y="1380575"/>
            <a:ext cx="9068266" cy="288304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617" y="4652655"/>
            <a:ext cx="8280826" cy="5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87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7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493" y="1395354"/>
            <a:ext cx="9036514" cy="39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0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7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781" y="1381298"/>
            <a:ext cx="9055565" cy="31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9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8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97" y="1376363"/>
            <a:ext cx="9011113" cy="4108661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>
            <a:off x="538123" y="4560567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ZoneTexte 7"/>
          <p:cNvSpPr txBox="1"/>
          <p:nvPr/>
        </p:nvSpPr>
        <p:spPr>
          <a:xfrm>
            <a:off x="1027795" y="5437836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Recherche peut être optimisée. Utile pour les grosses bases de données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Le deuxième prédicat faisant une recherche sur tous les vins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2854415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Warnings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523" y="1369037"/>
            <a:ext cx="9068266" cy="527077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961783" y="2702740"/>
            <a:ext cx="6934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Nombreux warnings de type « </a:t>
            </a:r>
            <a:r>
              <a:rPr lang="fr-BE" sz="2400" dirty="0" err="1" smtClean="0"/>
              <a:t>discontiguous</a:t>
            </a:r>
            <a:r>
              <a:rPr lang="fr-BE" sz="2400" dirty="0" smtClean="0"/>
              <a:t> ».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Exécution du programme illisible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Recherche d’un moyen pour ne pas les afficher</a:t>
            </a:r>
            <a:endParaRPr lang="fr-BE" sz="2400" dirty="0"/>
          </a:p>
        </p:txBody>
      </p:sp>
      <p:sp>
        <p:nvSpPr>
          <p:cNvPr id="8" name="Flèche droite 7"/>
          <p:cNvSpPr/>
          <p:nvPr/>
        </p:nvSpPr>
        <p:spPr>
          <a:xfrm>
            <a:off x="668943" y="1503139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65740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8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368" y="1396758"/>
            <a:ext cx="9004763" cy="28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74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9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99" y="1383686"/>
            <a:ext cx="9036514" cy="420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72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10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368" y="1050803"/>
            <a:ext cx="9004763" cy="450033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589551" y="5478296"/>
            <a:ext cx="7343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« Noël » remplacer par « </a:t>
            </a:r>
            <a:r>
              <a:rPr lang="fr-BE" sz="2400" dirty="0" err="1" smtClean="0"/>
              <a:t>fete</a:t>
            </a:r>
            <a:r>
              <a:rPr lang="fr-BE" sz="2400" dirty="0" smtClean="0"/>
              <a:t> » dans synonyme.pl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On peut utiliser Pâques, … (1 mot)</a:t>
            </a:r>
            <a:endParaRPr lang="fr-BE" sz="2400" dirty="0"/>
          </a:p>
        </p:txBody>
      </p:sp>
      <p:sp>
        <p:nvSpPr>
          <p:cNvPr id="8" name="Flèche droite 7"/>
          <p:cNvSpPr/>
          <p:nvPr/>
        </p:nvSpPr>
        <p:spPr>
          <a:xfrm>
            <a:off x="538123" y="4795235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24194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10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308" y="1380265"/>
            <a:ext cx="9036514" cy="285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25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11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018" y="1390673"/>
            <a:ext cx="9017463" cy="45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07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12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025" y="1390344"/>
            <a:ext cx="9023814" cy="42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59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12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493" y="1391640"/>
            <a:ext cx="9036514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32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13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574" y="1391993"/>
            <a:ext cx="9030164" cy="45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15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13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308" y="1380265"/>
            <a:ext cx="9036514" cy="285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86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14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99" y="1391348"/>
            <a:ext cx="9315929" cy="34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96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Introduction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ZoneTexte 1"/>
          <p:cNvSpPr txBox="1"/>
          <p:nvPr/>
        </p:nvSpPr>
        <p:spPr>
          <a:xfrm>
            <a:off x="428977" y="1391831"/>
            <a:ext cx="54280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 smtClean="0"/>
              <a:t>Cette présentation reprend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B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La structure de la solution proposée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Les règles développées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Les tentatives pour aller plus loin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Les limites et les échecs rencontrés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2532863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14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43" y="1389791"/>
            <a:ext cx="9023814" cy="28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3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Règle </a:t>
            </a: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15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706" y="1043873"/>
            <a:ext cx="7423532" cy="5078884"/>
          </a:xfrm>
          <a:prstGeom prst="rect">
            <a:avLst/>
          </a:prstGeom>
        </p:spPr>
      </p:pic>
      <p:sp>
        <p:nvSpPr>
          <p:cNvPr id="8" name="Flèche droite 7"/>
          <p:cNvSpPr/>
          <p:nvPr/>
        </p:nvSpPr>
        <p:spPr>
          <a:xfrm>
            <a:off x="544867" y="4510667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ZoneTexte 3"/>
          <p:cNvSpPr txBox="1"/>
          <p:nvPr/>
        </p:nvSpPr>
        <p:spPr>
          <a:xfrm>
            <a:off x="7363753" y="4252604"/>
            <a:ext cx="4499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 smtClean="0"/>
              <a:t>Gérer un encodage divers dans</a:t>
            </a:r>
          </a:p>
          <a:p>
            <a:r>
              <a:rPr lang="fr-BE" sz="2400" dirty="0"/>
              <a:t>l</a:t>
            </a:r>
            <a:r>
              <a:rPr lang="fr-BE" sz="2400" dirty="0" smtClean="0"/>
              <a:t>es fichiers définissant les vins.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3247646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Gestion des caractères accentués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68" y="1373326"/>
            <a:ext cx="9030164" cy="4953255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>
            <a:off x="538123" y="4503923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Flèche droite 7"/>
          <p:cNvSpPr/>
          <p:nvPr/>
        </p:nvSpPr>
        <p:spPr>
          <a:xfrm>
            <a:off x="544867" y="2738519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81938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Gestion des caractères accentués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68" y="1392457"/>
            <a:ext cx="9030164" cy="2940201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>
            <a:off x="544867" y="2738519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44856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Aide à l’utilisateur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05" y="977172"/>
            <a:ext cx="9144470" cy="53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40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Traitement de la réponse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585" y="1373995"/>
            <a:ext cx="9036514" cy="203845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799943" y="3762792"/>
            <a:ext cx="8135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Enrichissement des cas d’erreur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Donner des indications à l’utilisateur pour éviter l’erreur.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53949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Traitement de la réponse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47" y="924337"/>
            <a:ext cx="9798554" cy="5379358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679731" y="1376363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Flèche droite 9"/>
          <p:cNvSpPr/>
          <p:nvPr/>
        </p:nvSpPr>
        <p:spPr>
          <a:xfrm>
            <a:off x="686475" y="2378423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Flèche droite 10"/>
          <p:cNvSpPr/>
          <p:nvPr/>
        </p:nvSpPr>
        <p:spPr>
          <a:xfrm>
            <a:off x="668943" y="3437127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Flèche droite 11"/>
          <p:cNvSpPr/>
          <p:nvPr/>
        </p:nvSpPr>
        <p:spPr>
          <a:xfrm>
            <a:off x="659503" y="4560567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30697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Gestion des synonymes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975" y="1387339"/>
            <a:ext cx="9030164" cy="211465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11" y="3647125"/>
            <a:ext cx="9887458" cy="1797142"/>
          </a:xfrm>
          <a:prstGeom prst="rect">
            <a:avLst/>
          </a:prstGeom>
        </p:spPr>
      </p:pic>
      <p:sp>
        <p:nvSpPr>
          <p:cNvPr id="8" name="Flèche droite 7"/>
          <p:cNvSpPr/>
          <p:nvPr/>
        </p:nvSpPr>
        <p:spPr>
          <a:xfrm>
            <a:off x="525983" y="1554387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lèche droite 8"/>
          <p:cNvSpPr/>
          <p:nvPr/>
        </p:nvSpPr>
        <p:spPr>
          <a:xfrm>
            <a:off x="540819" y="2783023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Flèche droite 9"/>
          <p:cNvSpPr/>
          <p:nvPr/>
        </p:nvSpPr>
        <p:spPr>
          <a:xfrm>
            <a:off x="523287" y="4367707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73296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Gestion des synonymes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sp>
        <p:nvSpPr>
          <p:cNvPr id="7" name="ZoneTexte 6"/>
          <p:cNvSpPr txBox="1"/>
          <p:nvPr/>
        </p:nvSpPr>
        <p:spPr>
          <a:xfrm>
            <a:off x="1311015" y="4830936"/>
            <a:ext cx="98732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Souhait de rendre le programme plus souple pour l’utilisateur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Limite : essai de supprimer les articles « de », « le », … sans succès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Essai sur les caractères spéciaux : sans succès.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Pourrait entre en conflit avec la gestion des erreurs guidées</a:t>
            </a:r>
            <a:endParaRPr lang="fr-BE" sz="2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015" y="1052938"/>
            <a:ext cx="4521432" cy="3771609"/>
          </a:xfrm>
          <a:prstGeom prst="rect">
            <a:avLst/>
          </a:prstGeom>
        </p:spPr>
      </p:pic>
      <p:sp>
        <p:nvSpPr>
          <p:cNvPr id="9" name="Flèche droite 8"/>
          <p:cNvSpPr/>
          <p:nvPr/>
        </p:nvSpPr>
        <p:spPr>
          <a:xfrm>
            <a:off x="523287" y="4505271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987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Gestion des données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19" y="1394261"/>
            <a:ext cx="8750750" cy="1625684"/>
          </a:xfrm>
          <a:prstGeom prst="rect">
            <a:avLst/>
          </a:prstGeom>
        </p:spPr>
      </p:pic>
      <p:sp>
        <p:nvSpPr>
          <p:cNvPr id="8" name="Flèche droite 7"/>
          <p:cNvSpPr/>
          <p:nvPr/>
        </p:nvSpPr>
        <p:spPr>
          <a:xfrm>
            <a:off x="523287" y="2223327"/>
            <a:ext cx="542166" cy="314872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ZoneTexte 8"/>
          <p:cNvSpPr txBox="1"/>
          <p:nvPr/>
        </p:nvSpPr>
        <p:spPr>
          <a:xfrm>
            <a:off x="1311015" y="4143116"/>
            <a:ext cx="9589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Souhait de séparer les données du moteur logique.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400" dirty="0" smtClean="0"/>
              <a:t>Permet un travail en parallèle et la distribution des responsabilités.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3750631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387624" y="6388768"/>
            <a:ext cx="11333747" cy="0"/>
          </a:xfrm>
          <a:prstGeom prst="straightConnector1">
            <a:avLst/>
          </a:prstGeom>
          <a:noFill/>
          <a:ln w="825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439999" y="189125"/>
            <a:ext cx="11281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3600" dirty="0" smtClean="0">
                <a:solidFill>
                  <a:srgbClr val="1E4E79"/>
                </a:solidFill>
                <a:latin typeface="Verdana"/>
                <a:ea typeface="Verdana"/>
                <a:cs typeface="Verdana"/>
                <a:sym typeface="Verdana"/>
              </a:rPr>
              <a:t>Gestion des données</a:t>
            </a:r>
            <a:endParaRPr sz="3600" dirty="0">
              <a:solidFill>
                <a:srgbClr val="1E4E7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009" y="838791"/>
            <a:ext cx="1133374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33700" y="6485800"/>
            <a:ext cx="4653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/>
              <a:t>LD</a:t>
            </a: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493" y="1376363"/>
            <a:ext cx="9036514" cy="30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4242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284</Words>
  <Application>Microsoft Office PowerPoint</Application>
  <PresentationFormat>Grand écran</PresentationFormat>
  <Paragraphs>98</Paragraphs>
  <Slides>34</Slides>
  <Notes>34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8" baseType="lpstr">
      <vt:lpstr>Arial</vt:lpstr>
      <vt:lpstr>Calibri</vt:lpstr>
      <vt:lpstr>Verdana</vt:lpstr>
      <vt:lpstr>Thème Office</vt:lpstr>
      <vt:lpstr>Chatbot – Conseil en vins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and Removing Software Clones</dc:title>
  <dc:creator>DUMONT Laurent</dc:creator>
  <cp:lastModifiedBy>DUMONT Laurent</cp:lastModifiedBy>
  <cp:revision>71</cp:revision>
  <dcterms:modified xsi:type="dcterms:W3CDTF">2018-12-28T15:37:56Z</dcterms:modified>
</cp:coreProperties>
</file>